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257" r:id="rId3"/>
    <p:sldId id="276" r:id="rId4"/>
    <p:sldId id="263" r:id="rId5"/>
    <p:sldId id="274" r:id="rId6"/>
    <p:sldId id="275" r:id="rId7"/>
    <p:sldId id="285" r:id="rId8"/>
    <p:sldId id="291" r:id="rId9"/>
    <p:sldId id="292" r:id="rId10"/>
    <p:sldId id="277" r:id="rId11"/>
    <p:sldId id="294" r:id="rId12"/>
    <p:sldId id="286" r:id="rId13"/>
    <p:sldId id="264" r:id="rId14"/>
    <p:sldId id="265" r:id="rId15"/>
    <p:sldId id="267" r:id="rId16"/>
    <p:sldId id="268" r:id="rId17"/>
    <p:sldId id="278" r:id="rId18"/>
    <p:sldId id="279" r:id="rId19"/>
    <p:sldId id="282" r:id="rId20"/>
    <p:sldId id="280" r:id="rId21"/>
    <p:sldId id="281" r:id="rId22"/>
    <p:sldId id="283" r:id="rId23"/>
    <p:sldId id="271" r:id="rId24"/>
    <p:sldId id="284" r:id="rId25"/>
    <p:sldId id="295" r:id="rId26"/>
    <p:sldId id="272" r:id="rId27"/>
    <p:sldId id="273" r:id="rId28"/>
    <p:sldId id="289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16B85"/>
    <a:srgbClr val="C89EC4"/>
    <a:srgbClr val="EE7785"/>
    <a:srgbClr val="84B1ED"/>
    <a:srgbClr val="54B1ED"/>
    <a:srgbClr val="D6C5E7"/>
    <a:srgbClr val="FFF7E1"/>
    <a:srgbClr val="95E1D3"/>
    <a:srgbClr val="F0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664" autoAdjust="0"/>
  </p:normalViewPr>
  <p:slideViewPr>
    <p:cSldViewPr snapToGrid="0">
      <p:cViewPr varScale="1">
        <p:scale>
          <a:sx n="59" d="100"/>
          <a:sy n="59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19E34-9FCE-4CA3-97BE-55F5AFB9BA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414D1C-D5EE-4502-B356-5A6EAF2140F6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gm:t>
    </dgm:pt>
    <dgm:pt modelId="{A11D0261-D0FE-48E3-887F-3C4A30264445}" type="par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4CF82D82-CBAC-45DD-A3A8-8A9F99D228A1}" type="sib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3983AE95-EE58-41C1-A1FD-4C589605939E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gm:t>
    </dgm:pt>
    <dgm:pt modelId="{861FBF1D-DF9E-478D-8FEE-37D081D34194}" type="par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2CB03B75-9F40-4A97-B025-A0F689B32D59}" type="sib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1C1C7F32-FB69-48A7-B2D3-BBF279DF07D8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gm:t>
    </dgm:pt>
    <dgm:pt modelId="{CAA12E34-F59E-4517-BCFD-3872C41EF3CD}" type="par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9D308FEB-75FD-466C-995E-1AC9B08215FF}" type="sib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C28EA626-B0CF-4D47-895B-27A3E25C57DB}" type="pres">
      <dgm:prSet presAssocID="{D6F19E34-9FCE-4CA3-97BE-55F5AFB9BA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A4CD36-A7AD-4DEA-9E63-F9E84DA8656C}" type="pres">
      <dgm:prSet presAssocID="{E3414D1C-D5EE-4502-B356-5A6EAF2140F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0EF860-BD93-4DA5-A9AB-72184B5D42C0}" type="pres">
      <dgm:prSet presAssocID="{4CF82D82-CBAC-45DD-A3A8-8A9F99D228A1}" presName="sibTrans" presStyleCnt="0"/>
      <dgm:spPr/>
    </dgm:pt>
    <dgm:pt modelId="{3D8B6379-A7EE-4828-B282-C27BC4D94F4C}" type="pres">
      <dgm:prSet presAssocID="{3983AE95-EE58-41C1-A1FD-4C589605939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CF20BC-EEB7-402F-9E34-3361CE8282D1}" type="pres">
      <dgm:prSet presAssocID="{2CB03B75-9F40-4A97-B025-A0F689B32D59}" presName="sibTrans" presStyleCnt="0"/>
      <dgm:spPr/>
    </dgm:pt>
    <dgm:pt modelId="{A91EA359-F5CF-4C98-AD62-FB97A6391F5C}" type="pres">
      <dgm:prSet presAssocID="{1C1C7F32-FB69-48A7-B2D3-BBF279DF07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9FE92C-1023-4547-B4DC-68379AAE6CB4}" srcId="{D6F19E34-9FCE-4CA3-97BE-55F5AFB9BADA}" destId="{1C1C7F32-FB69-48A7-B2D3-BBF279DF07D8}" srcOrd="2" destOrd="0" parTransId="{CAA12E34-F59E-4517-BCFD-3872C41EF3CD}" sibTransId="{9D308FEB-75FD-466C-995E-1AC9B08215FF}"/>
    <dgm:cxn modelId="{46E0B2D5-A9B5-4E9F-BA0B-E8EC565B1CA6}" type="presOf" srcId="{E3414D1C-D5EE-4502-B356-5A6EAF2140F6}" destId="{C3A4CD36-A7AD-4DEA-9E63-F9E84DA8656C}" srcOrd="0" destOrd="0" presId="urn:microsoft.com/office/officeart/2005/8/layout/default"/>
    <dgm:cxn modelId="{A8A08271-DC00-4364-99D2-E107D429A3BD}" type="presOf" srcId="{D6F19E34-9FCE-4CA3-97BE-55F5AFB9BADA}" destId="{C28EA626-B0CF-4D47-895B-27A3E25C57DB}" srcOrd="0" destOrd="0" presId="urn:microsoft.com/office/officeart/2005/8/layout/default"/>
    <dgm:cxn modelId="{47734403-F9FA-4712-85B6-78ED9F831555}" type="presOf" srcId="{1C1C7F32-FB69-48A7-B2D3-BBF279DF07D8}" destId="{A91EA359-F5CF-4C98-AD62-FB97A6391F5C}" srcOrd="0" destOrd="0" presId="urn:microsoft.com/office/officeart/2005/8/layout/default"/>
    <dgm:cxn modelId="{0C739FC3-4193-48A1-8325-395F9D411F0D}" srcId="{D6F19E34-9FCE-4CA3-97BE-55F5AFB9BADA}" destId="{E3414D1C-D5EE-4502-B356-5A6EAF2140F6}" srcOrd="0" destOrd="0" parTransId="{A11D0261-D0FE-48E3-887F-3C4A30264445}" sibTransId="{4CF82D82-CBAC-45DD-A3A8-8A9F99D228A1}"/>
    <dgm:cxn modelId="{8A68A2C6-A09F-46D6-88BF-8957D1DF78A5}" type="presOf" srcId="{3983AE95-EE58-41C1-A1FD-4C589605939E}" destId="{3D8B6379-A7EE-4828-B282-C27BC4D94F4C}" srcOrd="0" destOrd="0" presId="urn:microsoft.com/office/officeart/2005/8/layout/default"/>
    <dgm:cxn modelId="{C9415D3E-0823-447D-A77D-6618899DE0E0}" srcId="{D6F19E34-9FCE-4CA3-97BE-55F5AFB9BADA}" destId="{3983AE95-EE58-41C1-A1FD-4C589605939E}" srcOrd="1" destOrd="0" parTransId="{861FBF1D-DF9E-478D-8FEE-37D081D34194}" sibTransId="{2CB03B75-9F40-4A97-B025-A0F689B32D59}"/>
    <dgm:cxn modelId="{E703F4F3-75E7-459A-8596-BEA85958B44F}" type="presParOf" srcId="{C28EA626-B0CF-4D47-895B-27A3E25C57DB}" destId="{C3A4CD36-A7AD-4DEA-9E63-F9E84DA8656C}" srcOrd="0" destOrd="0" presId="urn:microsoft.com/office/officeart/2005/8/layout/default"/>
    <dgm:cxn modelId="{5E3A8023-C2BC-4099-9FF4-179130901FAC}" type="presParOf" srcId="{C28EA626-B0CF-4D47-895B-27A3E25C57DB}" destId="{580EF860-BD93-4DA5-A9AB-72184B5D42C0}" srcOrd="1" destOrd="0" presId="urn:microsoft.com/office/officeart/2005/8/layout/default"/>
    <dgm:cxn modelId="{4CB9BF23-1061-4C4D-BD3C-61D2233A715E}" type="presParOf" srcId="{C28EA626-B0CF-4D47-895B-27A3E25C57DB}" destId="{3D8B6379-A7EE-4828-B282-C27BC4D94F4C}" srcOrd="2" destOrd="0" presId="urn:microsoft.com/office/officeart/2005/8/layout/default"/>
    <dgm:cxn modelId="{9EDF8886-B480-4265-8C48-98B5099FFB34}" type="presParOf" srcId="{C28EA626-B0CF-4D47-895B-27A3E25C57DB}" destId="{7CCF20BC-EEB7-402F-9E34-3361CE8282D1}" srcOrd="3" destOrd="0" presId="urn:microsoft.com/office/officeart/2005/8/layout/default"/>
    <dgm:cxn modelId="{86B2D981-DB8C-4559-9026-FE635C8D2F1E}" type="presParOf" srcId="{C28EA626-B0CF-4D47-895B-27A3E25C57DB}" destId="{A91EA359-F5CF-4C98-AD62-FB97A6391F5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D36-A7AD-4DEA-9E63-F9E84DA8656C}">
      <dsp:nvSpPr>
        <dsp:cNvPr id="0" name=""/>
        <dsp:cNvSpPr/>
      </dsp:nvSpPr>
      <dsp:spPr>
        <a:xfrm>
          <a:off x="471449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sp:txBody>
      <dsp:txXfrm>
        <a:off x="471449" y="316"/>
        <a:ext cx="1927714" cy="1156628"/>
      </dsp:txXfrm>
    </dsp:sp>
    <dsp:sp modelId="{3D8B6379-A7EE-4828-B282-C27BC4D94F4C}">
      <dsp:nvSpPr>
        <dsp:cNvPr id="0" name=""/>
        <dsp:cNvSpPr/>
      </dsp:nvSpPr>
      <dsp:spPr>
        <a:xfrm>
          <a:off x="2591935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sp:txBody>
      <dsp:txXfrm>
        <a:off x="2591935" y="316"/>
        <a:ext cx="1927714" cy="1156628"/>
      </dsp:txXfrm>
    </dsp:sp>
    <dsp:sp modelId="{A91EA359-F5CF-4C98-AD62-FB97A6391F5C}">
      <dsp:nvSpPr>
        <dsp:cNvPr id="0" name=""/>
        <dsp:cNvSpPr/>
      </dsp:nvSpPr>
      <dsp:spPr>
        <a:xfrm>
          <a:off x="1531692" y="1349717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sp:txBody>
      <dsp:txXfrm>
        <a:off x="1531692" y="1349717"/>
        <a:ext cx="1927714" cy="115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3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5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2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49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7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04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要釐清的是，省錢不代表犧牲生活品質。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28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sz="6600" dirty="0"/>
              <a:t>Saving Money</a:t>
            </a:r>
            <a:endParaRPr lang="zh-TW" altLang="en-US" sz="6600" dirty="0"/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B941396-D4A9-4B92-B750-CC7B2045672C}"/>
              </a:ext>
            </a:extLst>
          </p:cNvPr>
          <p:cNvSpPr txBox="1">
            <a:spLocks/>
          </p:cNvSpPr>
          <p:nvPr/>
        </p:nvSpPr>
        <p:spPr>
          <a:xfrm>
            <a:off x="1524000" y="39524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資訊管理所 </a:t>
            </a:r>
            <a:r>
              <a:rPr lang="en-US" altLang="zh-TW" dirty="0"/>
              <a:t>&amp; </a:t>
            </a:r>
            <a:r>
              <a:rPr lang="zh-TW" altLang="en-US" dirty="0"/>
              <a:t>工資管所</a:t>
            </a:r>
            <a:endParaRPr lang="en-US" altLang="zh-TW" dirty="0"/>
          </a:p>
          <a:p>
            <a:r>
              <a:rPr lang="en-US" altLang="zh-TW" dirty="0"/>
              <a:t>R78051012 </a:t>
            </a:r>
            <a:r>
              <a:rPr lang="zh-TW" altLang="en-US" dirty="0"/>
              <a:t>蕭維慶</a:t>
            </a:r>
            <a:endParaRPr lang="en-US" altLang="zh-TW" dirty="0"/>
          </a:p>
          <a:p>
            <a:r>
              <a:rPr lang="en-US" altLang="zh-TW" dirty="0"/>
              <a:t>R76074080</a:t>
            </a:r>
            <a:r>
              <a:rPr lang="zh-TW" altLang="en-US" dirty="0"/>
              <a:t> 林彥廷</a:t>
            </a:r>
            <a:endParaRPr lang="en-US" altLang="zh-TW" dirty="0"/>
          </a:p>
          <a:p>
            <a:r>
              <a:rPr lang="en-US" altLang="zh-TW" dirty="0"/>
              <a:t>R36074082 </a:t>
            </a:r>
            <a:r>
              <a:rPr lang="zh-TW" altLang="en-US" dirty="0"/>
              <a:t>邱耘耀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3E1E2-D67E-46A2-94EB-C1397DFDB95E}"/>
              </a:ext>
            </a:extLst>
          </p:cNvPr>
          <p:cNvSpPr/>
          <p:nvPr/>
        </p:nvSpPr>
        <p:spPr>
          <a:xfrm>
            <a:off x="838200" y="3456425"/>
            <a:ext cx="10515600" cy="134937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5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舉凡</a:t>
            </a:r>
            <a:r>
              <a:rPr lang="zh-TW" altLang="en-US" sz="3200" dirty="0"/>
              <a:t>生活上的各種消費，只要好好利用信用卡的各項優惠方案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  <a:p>
            <a:r>
              <a:rPr lang="zh-TW" altLang="en-US" sz="3200" dirty="0"/>
              <a:t>就可以幫助我們在原來的消費模式下省下錢</a:t>
            </a:r>
          </a:p>
          <a:p>
            <a:endParaRPr lang="en-US" altLang="zh-TW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400854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是的</a:t>
            </a:r>
            <a:r>
              <a:rPr lang="en-US" altLang="zh-TW" sz="5400" dirty="0"/>
              <a:t>!</a:t>
            </a:r>
            <a:r>
              <a:rPr lang="zh-TW" altLang="en-US" sz="5000" dirty="0" smtClean="0"/>
              <a:t>小</a:t>
            </a:r>
            <a:r>
              <a:rPr lang="zh-TW" altLang="en-US" sz="5000" dirty="0"/>
              <a:t>資族要靠刷卡省錢，請</a:t>
            </a:r>
            <a:r>
              <a:rPr lang="zh-TW" altLang="en-US" sz="5000" dirty="0" smtClean="0"/>
              <a:t>先詳閱公開說明書</a:t>
            </a:r>
            <a:r>
              <a:rPr lang="en-US" altLang="zh-TW" sz="5000" dirty="0" smtClean="0"/>
              <a:t>!</a:t>
            </a:r>
            <a:r>
              <a:rPr lang="en-US" altLang="zh-TW" sz="5000" dirty="0"/>
              <a:t> 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711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/>
          <a:lstStyle/>
          <a:p>
            <a:r>
              <a:rPr lang="zh-TW" altLang="en-US" dirty="0" smtClean="0"/>
              <a:t>各式各樣的優惠方案，令人目不暇給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如何幫助</a:t>
            </a:r>
            <a:r>
              <a:rPr lang="zh-TW" altLang="en-US" dirty="0"/>
              <a:t>我們在原來的消費模式下省下</a:t>
            </a:r>
            <a:r>
              <a:rPr lang="zh-TW" altLang="en-US" dirty="0" smtClean="0"/>
              <a:t>錢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data mining</a:t>
            </a:r>
            <a:r>
              <a:rPr lang="zh-TW" altLang="en-US" dirty="0"/>
              <a:t>、雲端運算、大數據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 </a:t>
            </a:r>
            <a:r>
              <a:rPr lang="en-US" altLang="zh-TW" dirty="0"/>
              <a:t>Save Money App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649333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 smtClean="0"/>
              <a:t>然而</a:t>
            </a:r>
            <a:r>
              <a:rPr lang="en-US" altLang="zh-TW" sz="5000" dirty="0" smtClean="0"/>
              <a:t>!</a:t>
            </a:r>
            <a:r>
              <a:rPr lang="zh-TW" altLang="en-US" sz="5000" dirty="0" smtClean="0"/>
              <a:t>但是</a:t>
            </a:r>
            <a:r>
              <a:rPr lang="en-US" altLang="zh-TW" sz="5000" dirty="0" smtClean="0"/>
              <a:t>!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5CAF0C-65CF-423E-B740-B1FCE67D438F}"/>
              </a:ext>
            </a:extLst>
          </p:cNvPr>
          <p:cNvSpPr/>
          <p:nvPr/>
        </p:nvSpPr>
        <p:spPr>
          <a:xfrm>
            <a:off x="3465732" y="5546737"/>
            <a:ext cx="1072054" cy="531018"/>
          </a:xfrm>
          <a:prstGeom prst="rightArrow">
            <a:avLst/>
          </a:prstGeom>
          <a:solidFill>
            <a:srgbClr val="EE7785"/>
          </a:solidFill>
          <a:ln>
            <a:solidFill>
              <a:srgbClr val="EE7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DF0B22-F14B-4F74-B0D3-9AD60908C110}"/>
              </a:ext>
            </a:extLst>
          </p:cNvPr>
          <p:cNvSpPr/>
          <p:nvPr/>
        </p:nvSpPr>
        <p:spPr>
          <a:xfrm>
            <a:off x="4956886" y="5285336"/>
            <a:ext cx="6115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CREDIT</a:t>
            </a:r>
            <a:r>
              <a:rPr lang="zh-TW" altLang="en-US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COUPON</a:t>
            </a:r>
            <a:endParaRPr lang="zh-TW" altLang="en-US" sz="5400" b="1" dirty="0">
              <a:ln w="6600">
                <a:solidFill>
                  <a:srgbClr val="F16B8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EE778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76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593" y="226387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雲端運算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</a:t>
            </a:r>
            <a:r>
              <a:rPr lang="zh-TW" altLang="en-US" sz="4400" dirty="0" smtClean="0">
                <a:sym typeface="Wingdings" panose="05000000000000000000" pitchFamily="2" charset="2"/>
              </a:rPr>
              <a:t> 產品效能更快速</a:t>
            </a:r>
            <a:r>
              <a:rPr lang="en-US" altLang="zh-TW" sz="4400" dirty="0" smtClean="0">
                <a:sym typeface="Wingdings" panose="05000000000000000000" pitchFamily="2" charset="2"/>
              </a:rPr>
              <a:t>!</a:t>
            </a:r>
          </a:p>
          <a:p>
            <a:r>
              <a:rPr lang="zh-TW" altLang="en-US" sz="4400" dirty="0" smtClean="0"/>
              <a:t>雲端儲存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個人資訊部丟失</a:t>
            </a:r>
            <a:r>
              <a:rPr lang="en-US" altLang="zh-TW" sz="4400" dirty="0" smtClean="0">
                <a:sym typeface="Wingdings" panose="05000000000000000000" pitchFamily="2" charset="2"/>
              </a:rPr>
              <a:t>!!</a:t>
            </a:r>
          </a:p>
          <a:p>
            <a:r>
              <a:rPr lang="zh-TW" altLang="en-US" sz="4400" dirty="0" smtClean="0"/>
              <a:t>個人推薦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大量過濾</a:t>
            </a:r>
            <a:r>
              <a:rPr lang="en-US" altLang="zh-TW" sz="4400" dirty="0" smtClean="0">
                <a:sym typeface="Wingdings" panose="05000000000000000000" pitchFamily="2" charset="2"/>
              </a:rPr>
              <a:t>so easy!!!</a:t>
            </a:r>
            <a:endParaRPr lang="zh-TW" altLang="en-US" sz="4400" dirty="0"/>
          </a:p>
          <a:p>
            <a:endParaRPr lang="zh-TW" altLang="en-US" sz="4400" dirty="0"/>
          </a:p>
          <a:p>
            <a:endParaRPr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85E829-2243-4ECD-BB04-EFF83807A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ABBBC16F-0BB7-4511-93FF-6A1C7E1A5F99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5000" dirty="0"/>
              <a:t>APP</a:t>
            </a:r>
            <a:r>
              <a:rPr lang="zh-TW" altLang="en-US" sz="5000" dirty="0"/>
              <a:t>特色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245F2-9240-40ED-B78C-6EB8740B4E56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系統架構</a:t>
            </a:r>
          </a:p>
        </p:txBody>
      </p:sp>
      <p:pic>
        <p:nvPicPr>
          <p:cNvPr id="1054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4325949" y="1882867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>
            <a:cxnSpLocks/>
          </p:cNvCxnSpPr>
          <p:nvPr/>
        </p:nvCxnSpPr>
        <p:spPr>
          <a:xfrm flipH="1">
            <a:off x="3278946" y="3633907"/>
            <a:ext cx="1303564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541F3CF-A38B-48A2-8A5B-156D35C0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7" y="3473101"/>
            <a:ext cx="2755660" cy="275566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CB5F71-C2B5-4594-B699-96A46EC84F43}"/>
              </a:ext>
            </a:extLst>
          </p:cNvPr>
          <p:cNvCxnSpPr>
            <a:cxnSpLocks/>
          </p:cNvCxnSpPr>
          <p:nvPr/>
        </p:nvCxnSpPr>
        <p:spPr>
          <a:xfrm>
            <a:off x="6904049" y="3633907"/>
            <a:ext cx="1283510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47981" r="37995" b="32777"/>
          <a:stretch/>
        </p:blipFill>
        <p:spPr bwMode="auto">
          <a:xfrm>
            <a:off x="7576157" y="5205701"/>
            <a:ext cx="1007919" cy="11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9" r="64909"/>
          <a:stretch/>
        </p:blipFill>
        <p:spPr bwMode="auto">
          <a:xfrm>
            <a:off x="385936" y="4468091"/>
            <a:ext cx="1524133" cy="17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t="5348" r="43857" b="75244"/>
          <a:stretch/>
        </p:blipFill>
        <p:spPr bwMode="auto">
          <a:xfrm>
            <a:off x="1892816" y="4603028"/>
            <a:ext cx="779319" cy="12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26784" y="5540474"/>
            <a:ext cx="1745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5747" y="5795572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信用卡優惠網站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397827" y="3836766"/>
            <a:ext cx="1405839" cy="1285953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6359070" y="3836767"/>
            <a:ext cx="1325139" cy="1119697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開發工具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530012" y="2261077"/>
            <a:ext cx="4558401" cy="4041651"/>
            <a:chOff x="4478013" y="1785065"/>
            <a:chExt cx="3421947" cy="3806297"/>
          </a:xfrm>
        </p:grpSpPr>
        <p:sp>
          <p:nvSpPr>
            <p:cNvPr id="8" name="圓角矩形 7"/>
            <p:cNvSpPr/>
            <p:nvPr/>
          </p:nvSpPr>
          <p:spPr>
            <a:xfrm>
              <a:off x="4478013" y="1785065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4759" y="2239197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雲端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7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- Python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selenium </a:t>
              </a:r>
              <a:r>
                <a:rPr lang="zh-TW" altLang="en-US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爬蟲套件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beautifulsoup4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238593" y="2261077"/>
            <a:ext cx="4395523" cy="4160744"/>
            <a:chOff x="838199" y="2076449"/>
            <a:chExt cx="3299677" cy="3918455"/>
          </a:xfrm>
        </p:grpSpPr>
        <p:sp>
          <p:nvSpPr>
            <p:cNvPr id="3" name="圓角矩形 2"/>
            <p:cNvSpPr/>
            <p:nvPr/>
          </p:nvSpPr>
          <p:spPr>
            <a:xfrm>
              <a:off x="838199" y="2076449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29040" y="2530581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9450" y="3087826"/>
              <a:ext cx="3183360" cy="290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AsyncTask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BottomNavigationView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CardView</a:t>
              </a: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RecyclerView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Okhttp3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org.json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8" y="2345976"/>
            <a:ext cx="1080000" cy="1080000"/>
          </a:xfrm>
          <a:prstGeom prst="rect">
            <a:avLst/>
          </a:prstGeom>
        </p:spPr>
      </p:pic>
      <p:pic>
        <p:nvPicPr>
          <p:cNvPr id="16" name="Picture 30" descr="ãé²ç«¯ãçåçæå°çµæ">
            <a:extLst>
              <a:ext uri="{FF2B5EF4-FFF2-40B4-BE49-F238E27FC236}">
                <a16:creationId xmlns:a16="http://schemas.microsoft.com/office/drawing/2014/main" id="{F0A9DFFE-95D7-4379-B1AC-9DC38C3D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887932" y="2492620"/>
            <a:ext cx="1259892" cy="11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7825" y="3430486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雲端伺服器將利用資料探勘技術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根據使用者興趣計算個人化優惠資訊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</a:t>
            </a:r>
            <a:r>
              <a:rPr lang="en-US" altLang="zh-TW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TOP10</a:t>
            </a:r>
            <a:endParaRPr lang="zh-TW" altLang="en-US" sz="3000" b="1" dirty="0">
              <a:solidFill>
                <a:srgbClr val="EE778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5" y="711725"/>
            <a:ext cx="3148465" cy="55972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AB9E14-6022-416D-BEA5-21869E0B6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大數據分類信用卡優惠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提供給使用者選擇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即時更新各類優惠資訊</a:t>
            </a:r>
          </a:p>
        </p:txBody>
      </p:sp>
      <p:pic>
        <p:nvPicPr>
          <p:cNvPr id="3" name="信用卡分類">
            <a:hlinkClick r:id="" action="ppaction://media"/>
            <a:extLst>
              <a:ext uri="{FF2B5EF4-FFF2-40B4-BE49-F238E27FC236}">
                <a16:creationId xmlns:a16="http://schemas.microsoft.com/office/drawing/2014/main" id="{1774A8AC-BB25-44B8-AC2C-061C65975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1553"/>
            <a:ext cx="3134968" cy="55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28824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雲端運算最新訊息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推播給使用者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最新優惠資訊消息</a:t>
            </a:r>
          </a:p>
        </p:txBody>
      </p:sp>
      <p:pic>
        <p:nvPicPr>
          <p:cNvPr id="2" name="BROA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2DE5E24-F8F7-4D67-AEDB-B5825672D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1307" y="700676"/>
            <a:ext cx="3138743" cy="55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將有興趣的優惠資訊進行收藏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方便隨時查看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優惠資訊個人收藏</a:t>
            </a:r>
          </a:p>
        </p:txBody>
      </p:sp>
      <p:pic>
        <p:nvPicPr>
          <p:cNvPr id="3" name="fav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281A9-8409-4902-85E3-1BC56FA11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7280"/>
            <a:ext cx="3150968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使用者的個人化頁面將可提供移機存儲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使用者個人資料雲端備份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686EC00E-064E-4213-84A9-1E1F7E4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FDF267-D6B3-4495-A540-DD1D9BD9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9" y="4217125"/>
            <a:ext cx="1485900" cy="175260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5067473-1764-4300-904B-9F4E351B6B0F}"/>
              </a:ext>
            </a:extLst>
          </p:cNvPr>
          <p:cNvCxnSpPr>
            <a:stCxn id="3" idx="0"/>
            <a:endCxn id="23" idx="1"/>
          </p:cNvCxnSpPr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480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838318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3014842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4188366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361890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定期攫取信用卡優惠網站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分析運算存進資料庫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爬蟲功能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9EC126E5-5B42-4C1D-8E7C-843FF4E0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E60636-8CDE-40C3-8DD5-0FECAE9C9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4115847"/>
            <a:ext cx="2119694" cy="211969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F6A4FD80-5639-4A5A-8457-9A075FB3FD25}"/>
              </a:ext>
            </a:extLst>
          </p:cNvPr>
          <p:cNvCxnSpPr/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76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對伺服器進行請求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雲端運算系統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60A6CC-4736-4544-BBDC-0B974A47D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4528"/>
            <a:ext cx="1851483" cy="1851483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D6E7F6A5-8877-47D2-8E32-98BE1BF4E82A}"/>
              </a:ext>
            </a:extLst>
          </p:cNvPr>
          <p:cNvSpPr/>
          <p:nvPr/>
        </p:nvSpPr>
        <p:spPr>
          <a:xfrm rot="2356171">
            <a:off x="8877420" y="3082090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7452012-288B-4FA4-8106-1075AAEFD121}"/>
              </a:ext>
            </a:extLst>
          </p:cNvPr>
          <p:cNvSpPr/>
          <p:nvPr/>
        </p:nvSpPr>
        <p:spPr>
          <a:xfrm rot="13079904">
            <a:off x="9692990" y="3567216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B09A70BF-761C-4885-A462-61B57F58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970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50065" y="2119299"/>
            <a:ext cx="4188691" cy="4188691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902783" y="2119299"/>
            <a:ext cx="4188691" cy="4188691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0FD827-4037-4BD0-A0BF-61B9802422FF}"/>
              </a:ext>
            </a:extLst>
          </p:cNvPr>
          <p:cNvSpPr/>
          <p:nvPr/>
        </p:nvSpPr>
        <p:spPr>
          <a:xfrm>
            <a:off x="717642" y="1971356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4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0" y="2093797"/>
            <a:ext cx="6614090" cy="4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707948" y="1971356"/>
            <a:ext cx="3124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nd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ãä¸­åä¿¡è¨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7" y="2339284"/>
            <a:ext cx="6404898" cy="21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7" y="886523"/>
            <a:ext cx="434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29104F-ABE0-49DD-918B-98A28F94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9DD7B-B2A0-4926-BB73-95EA495F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4523677"/>
            <a:ext cx="5786438" cy="12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5800758" y="828914"/>
            <a:ext cx="3018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TW" sz="5400" b="1" cap="none" spc="0" baseline="3000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rd</a:t>
            </a:r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30135"/>
            <a:ext cx="10515600" cy="4046827"/>
          </a:xfrm>
        </p:spPr>
        <p:txBody>
          <a:bodyPr/>
          <a:lstStyle/>
          <a:p>
            <a:r>
              <a:rPr lang="zh-TW" altLang="en-US" dirty="0" smtClean="0"/>
              <a:t>加深加廣資料探勘技術與深度學習技術的應用</a:t>
            </a:r>
            <a:endParaRPr lang="en-US" altLang="zh-TW" dirty="0" smtClean="0"/>
          </a:p>
          <a:p>
            <a:r>
              <a:rPr lang="zh-TW" altLang="en-US" dirty="0" smtClean="0"/>
              <a:t>從各大討論區運用</a:t>
            </a:r>
            <a:r>
              <a:rPr lang="en-US" altLang="zh-TW" dirty="0" smtClean="0"/>
              <a:t>DM</a:t>
            </a:r>
            <a:r>
              <a:rPr lang="zh-TW" altLang="en-US" dirty="0" smtClean="0"/>
              <a:t>技術</a:t>
            </a:r>
            <a:r>
              <a:rPr lang="zh-TW" altLang="en-US" dirty="0"/>
              <a:t>探索發現</a:t>
            </a:r>
            <a:r>
              <a:rPr lang="zh-TW" altLang="en-US" dirty="0" smtClean="0"/>
              <a:t>討論熱度高的信用卡</a:t>
            </a:r>
            <a:endParaRPr lang="en-US" altLang="zh-TW" dirty="0" smtClean="0"/>
          </a:p>
          <a:p>
            <a:r>
              <a:rPr lang="zh-TW" altLang="en-US" dirty="0" smtClean="0"/>
              <a:t>從用戶瀏覽紀錄挖掘潛在興趣，推薦合適優惠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027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78671" y="2888791"/>
            <a:ext cx="8267701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08821" y="3118839"/>
            <a:ext cx="7343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  M  </a:t>
            </a:r>
            <a:r>
              <a:rPr lang="en-US" altLang="zh-TW" sz="13800" b="1" dirty="0" err="1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endParaRPr lang="zh-TW" altLang="en-US" sz="138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185" y="4408746"/>
            <a:ext cx="1155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ave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777" y="4408746"/>
            <a:ext cx="1127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83179" y="4408746"/>
            <a:ext cx="1568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oney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505108-3487-4D93-8BC1-624F23E58100}"/>
              </a:ext>
            </a:extLst>
          </p:cNvPr>
          <p:cNvSpPr/>
          <p:nvPr/>
        </p:nvSpPr>
        <p:spPr>
          <a:xfrm>
            <a:off x="686433" y="1957427"/>
            <a:ext cx="342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Ultimate!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9392" y="3551595"/>
            <a:ext cx="1117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SM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502151" y="3769238"/>
            <a:ext cx="979654" cy="5956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84078"/>
              </p:ext>
            </p:extLst>
          </p:nvPr>
        </p:nvGraphicFramePr>
        <p:xfrm>
          <a:off x="800100" y="2169945"/>
          <a:ext cx="10591800" cy="26962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蕭維慶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雲端部分實作、爬蟲實作、資料庫部分實作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最新優惠頁面、分類頁面、通知頁面、主畫面與其他頁面整合、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與資料庫連接實作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邱耘耀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我的收藏頁面、撰寫美化完整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5116245" y="2967335"/>
            <a:ext cx="210666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cap="none" spc="0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 Rounded MT Bold" panose="020F0704030504030204" pitchFamily="34" charset="0"/>
              </a:rPr>
              <a:t>Q&amp;A</a:t>
            </a:r>
            <a:endParaRPr lang="zh-TW" altLang="en-US" sz="66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7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1184623" y="2967335"/>
            <a:ext cx="9969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</a:rPr>
              <a:t>THANK YOU FOR LISTENING</a:t>
            </a:r>
            <a:endParaRPr lang="zh-TW" altLang="en-US" sz="54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9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968554" y="1838318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rgbClr val="EE7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68554" y="3014842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968554" y="4188366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968554" y="5361890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359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21221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俗話說</a:t>
            </a:r>
            <a:r>
              <a:rPr lang="zh-TW" altLang="en-US" sz="5400" dirty="0"/>
              <a:t>：</a:t>
            </a:r>
            <a:endParaRPr lang="en-US" altLang="zh-TW" sz="5400" dirty="0"/>
          </a:p>
          <a:p>
            <a:endParaRPr lang="en-US" altLang="zh-TW" sz="5400" dirty="0"/>
          </a:p>
          <a:p>
            <a:pPr marL="0" indent="0">
              <a:buNone/>
            </a:pPr>
            <a:r>
              <a:rPr lang="en-US" altLang="zh-TW" sz="6600" dirty="0"/>
              <a:t>		</a:t>
            </a:r>
            <a:r>
              <a:rPr lang="zh-TW" altLang="en-US" sz="6000" dirty="0"/>
              <a:t>經濟不景氣，</a:t>
            </a:r>
            <a:endParaRPr lang="en-US" altLang="zh-TW" sz="6000" dirty="0"/>
          </a:p>
          <a:p>
            <a:pPr marL="0" indent="0">
              <a:buNone/>
            </a:pPr>
            <a:r>
              <a:rPr lang="en-US" altLang="zh-TW" sz="6000" dirty="0"/>
              <a:t>		</a:t>
            </a:r>
            <a:r>
              <a:rPr lang="zh-TW" altLang="en-US" sz="6000" dirty="0"/>
              <a:t>省錢不容易。</a:t>
            </a:r>
            <a:r>
              <a:rPr lang="en-US" altLang="zh-TW" sz="6000" dirty="0"/>
              <a:t> (</a:t>
            </a:r>
            <a:r>
              <a:rPr lang="zh-TW" altLang="en-US" sz="6000" dirty="0"/>
              <a:t>雙押</a:t>
            </a:r>
            <a:r>
              <a:rPr lang="en-US" altLang="zh-TW" sz="6000" dirty="0"/>
              <a:t>x1)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0F204-ACCF-4CE2-BC37-6619DACD00F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4B33A-D78F-4D30-B14A-0F4325704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6599" y="2129826"/>
            <a:ext cx="10515600" cy="684212"/>
          </a:xfrm>
        </p:spPr>
        <p:txBody>
          <a:bodyPr>
            <a:noAutofit/>
          </a:bodyPr>
          <a:lstStyle/>
          <a:p>
            <a:r>
              <a:rPr lang="zh-TW" altLang="en-US" dirty="0"/>
              <a:t>相信大部分人</a:t>
            </a:r>
            <a:br>
              <a:rPr lang="zh-TW" altLang="en-US" dirty="0"/>
            </a:br>
            <a:r>
              <a:rPr lang="zh-TW" altLang="en-US" dirty="0"/>
              <a:t>直覺都是</a:t>
            </a:r>
            <a:endParaRPr lang="en-US" altLang="zh-TW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173966246"/>
              </p:ext>
            </p:extLst>
          </p:nvPr>
        </p:nvGraphicFramePr>
        <p:xfrm>
          <a:off x="3702050" y="2436810"/>
          <a:ext cx="4991100" cy="250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4956886" y="5285336"/>
            <a:ext cx="6295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J</a:t>
            </a:r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種比較實質性的省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597766-5447-44AC-B295-2ACD359D7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11271D62-9F67-4912-A28D-834B9B3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  <a:r>
              <a:rPr lang="en-US" altLang="zh-TW" sz="5000" dirty="0"/>
              <a:t>-</a:t>
            </a:r>
            <a:r>
              <a:rPr lang="zh-TW" altLang="en-US" sz="5000" dirty="0"/>
              <a:t>省錢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D0710-029D-4F9A-B1DA-997DBB558EA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663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34406"/>
            <a:ext cx="10515600" cy="4351338"/>
          </a:xfrm>
        </p:spPr>
        <p:txBody>
          <a:bodyPr/>
          <a:lstStyle/>
          <a:p>
            <a:r>
              <a:rPr lang="zh-TW" altLang="en-US" dirty="0"/>
              <a:t>改變消費習慣，不代表要開始過著白開水配吐司的日子，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" y="2826912"/>
            <a:ext cx="9687854" cy="1735563"/>
          </a:xfrm>
          <a:prstGeom prst="rect">
            <a:avLst/>
          </a:prstGeom>
        </p:spPr>
      </p:pic>
      <p:pic>
        <p:nvPicPr>
          <p:cNvPr id="6146" name="Picture 2" descr="ãåå¸ ç½éæ°´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3" y="4342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ãç½éæ°´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36" y="4163082"/>
            <a:ext cx="1568835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A7318-799D-4098-946C-382C98CD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BE16C698-00F7-4E65-A9A5-CBE951EF3D8A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708EAC-D5CF-44BE-B997-09DE7FB5FBAE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0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/>
          <a:lstStyle/>
          <a:p>
            <a:r>
              <a:rPr lang="zh-TW" altLang="en-US" sz="3800" dirty="0"/>
              <a:t>懂得省錢的人，除了減少不必要的開支外</a:t>
            </a:r>
            <a:endParaRPr lang="en-US" altLang="zh-TW" sz="3800" dirty="0"/>
          </a:p>
          <a:p>
            <a:endParaRPr lang="en-US" altLang="zh-TW" sz="3800" dirty="0"/>
          </a:p>
          <a:p>
            <a:r>
              <a:rPr lang="zh-TW" altLang="en-US" sz="3800" dirty="0" smtClean="0"/>
              <a:t>更應該善用</a:t>
            </a:r>
            <a:r>
              <a:rPr lang="zh-TW" altLang="en-US" sz="3800" u="sng" dirty="0" smtClean="0"/>
              <a:t>優惠</a:t>
            </a:r>
            <a:r>
              <a:rPr lang="zh-TW" altLang="en-US" sz="3800" dirty="0"/>
              <a:t>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065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刷卡返回</a:t>
            </a:r>
            <a:r>
              <a:rPr lang="zh-TW" altLang="en-US" sz="3200" dirty="0"/>
              <a:t>現金的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看電影</a:t>
            </a:r>
            <a:r>
              <a:rPr lang="zh-TW" altLang="en-US" sz="3200" dirty="0"/>
              <a:t>或吃個西餐有個八折或五折的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信用卡</a:t>
            </a:r>
            <a:r>
              <a:rPr lang="zh-TW" altLang="en-US" sz="3200" dirty="0"/>
              <a:t>積分還可兌換一些日常生活中的</a:t>
            </a:r>
            <a:r>
              <a:rPr lang="zh-TW" altLang="en-US" sz="3200" dirty="0" smtClean="0"/>
              <a:t>禮品</a:t>
            </a:r>
            <a:endParaRPr lang="en-US" altLang="zh-TW" sz="3200" dirty="0" smtClean="0"/>
          </a:p>
          <a:p>
            <a:r>
              <a:rPr lang="zh-TW" altLang="en-US" sz="3200" dirty="0" smtClean="0"/>
              <a:t>抽獎</a:t>
            </a:r>
            <a:r>
              <a:rPr lang="zh-TW" altLang="en-US" sz="3200" dirty="0"/>
              <a:t>活動。</a:t>
            </a:r>
            <a:r>
              <a:rPr lang="zh-TW" altLang="en-US" sz="4400" dirty="0"/>
              <a:t/>
            </a:r>
            <a:br>
              <a:rPr lang="zh-TW" altLang="en-US" sz="4400" dirty="0"/>
            </a:br>
            <a:r>
              <a:rPr lang="zh-TW" altLang="en-US" sz="4400" dirty="0"/>
              <a:t/>
            </a:r>
            <a:br>
              <a:rPr lang="zh-TW" altLang="en-US" sz="4400" dirty="0"/>
            </a:b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çå±±p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65655"/>
            <a:ext cx="23812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é»å¡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3652013"/>
            <a:ext cx="27241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ä¿¡ç¨å¡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5205020"/>
            <a:ext cx="2649179" cy="21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265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ãä¿¡ç¨å¡ åºå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88" y="1825625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898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603</Words>
  <Application>Microsoft Office PowerPoint</Application>
  <PresentationFormat>寬螢幕</PresentationFormat>
  <Paragraphs>158</Paragraphs>
  <Slides>29</Slides>
  <Notes>19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Microsoft YaHei</vt:lpstr>
      <vt:lpstr>Microsoft YaHei UI</vt:lpstr>
      <vt:lpstr>微軟正黑體</vt:lpstr>
      <vt:lpstr>新細明體</vt:lpstr>
      <vt:lpstr>Arial</vt:lpstr>
      <vt:lpstr>Arial Rounded MT Bold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背景動機與目的</vt:lpstr>
      <vt:lpstr>背景動機與目的-省錢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Linus Hsiao</cp:lastModifiedBy>
  <cp:revision>123</cp:revision>
  <dcterms:created xsi:type="dcterms:W3CDTF">2019-06-05T06:03:14Z</dcterms:created>
  <dcterms:modified xsi:type="dcterms:W3CDTF">2019-06-17T15:13:59Z</dcterms:modified>
</cp:coreProperties>
</file>